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40" r:id="rId2"/>
    <p:sldId id="262" r:id="rId3"/>
    <p:sldId id="261" r:id="rId4"/>
    <p:sldId id="369" r:id="rId5"/>
    <p:sldId id="347" r:id="rId6"/>
    <p:sldId id="334" r:id="rId7"/>
    <p:sldId id="266" r:id="rId8"/>
    <p:sldId id="268" r:id="rId9"/>
    <p:sldId id="343" r:id="rId10"/>
    <p:sldId id="270" r:id="rId11"/>
    <p:sldId id="273" r:id="rId12"/>
    <p:sldId id="357" r:id="rId13"/>
    <p:sldId id="282" r:id="rId14"/>
    <p:sldId id="335" r:id="rId15"/>
    <p:sldId id="361" r:id="rId16"/>
    <p:sldId id="256" r:id="rId17"/>
    <p:sldId id="302" r:id="rId18"/>
    <p:sldId id="345" r:id="rId19"/>
    <p:sldId id="283" r:id="rId20"/>
    <p:sldId id="364" r:id="rId21"/>
    <p:sldId id="348" r:id="rId22"/>
    <p:sldId id="332" r:id="rId23"/>
    <p:sldId id="258" r:id="rId24"/>
    <p:sldId id="330" r:id="rId25"/>
    <p:sldId id="263" r:id="rId26"/>
    <p:sldId id="264" r:id="rId27"/>
    <p:sldId id="349" r:id="rId28"/>
    <p:sldId id="259" r:id="rId29"/>
    <p:sldId id="350" r:id="rId30"/>
    <p:sldId id="351" r:id="rId31"/>
    <p:sldId id="365" r:id="rId32"/>
    <p:sldId id="271" r:id="rId33"/>
    <p:sldId id="274" r:id="rId34"/>
    <p:sldId id="358" r:id="rId35"/>
    <p:sldId id="327" r:id="rId36"/>
    <p:sldId id="276" r:id="rId37"/>
    <p:sldId id="277" r:id="rId38"/>
    <p:sldId id="278" r:id="rId39"/>
    <p:sldId id="355" r:id="rId40"/>
    <p:sldId id="279" r:id="rId41"/>
    <p:sldId id="356" r:id="rId42"/>
    <p:sldId id="359" r:id="rId43"/>
    <p:sldId id="362" r:id="rId44"/>
    <p:sldId id="368" r:id="rId45"/>
    <p:sldId id="366" r:id="rId46"/>
    <p:sldId id="367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1126-EF1D-45D0-9FF5-579F6EF63002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663E7-C841-438B-BD87-679234761B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79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748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67571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08215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78429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8149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40615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Ask</a:t>
            </a:r>
            <a:r>
              <a:rPr lang="fr-FR" dirty="0"/>
              <a:t> the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ones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44919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many identities do you have? 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Trainer shares elements of his/her identity (man, woman, Icelander, Christian) - both primary and secondary, with no distinction. 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Give very simple, concrete examples (gender, parent, one big </a:t>
            </a:r>
            <a:r>
              <a:rPr lang="en-US" sz="1800" b="0" i="0" u="none" strike="noStrike" dirty="0" err="1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hobbie</a:t>
            </a: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). Think about it before, don’t go to </a:t>
            </a:r>
            <a:r>
              <a:rPr lang="en-US" sz="1800" b="0" i="0" u="none" strike="noStrike" dirty="0" err="1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complexe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Who is like me ? </a:t>
            </a:r>
          </a:p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54616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many identities do you have? 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Trainer shares elements of his/her identity (man, woman, Icelander, Christian) - both primary and secondary, with no distinction. 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Give very simple, concrete examples (gender, parent, one big </a:t>
            </a:r>
            <a:r>
              <a:rPr lang="en-US" sz="1800" b="0" i="0" u="none" strike="noStrike" dirty="0" err="1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hobbie</a:t>
            </a: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). Think about it before, don’t go to </a:t>
            </a:r>
            <a:r>
              <a:rPr lang="en-US" sz="1800" b="0" i="0" u="none" strike="noStrike" dirty="0" err="1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complexe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Who is like me ? </a:t>
            </a:r>
          </a:p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2669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9900FF"/>
                </a:solidFill>
                <a:effectLst/>
                <a:latin typeface="Calibri" panose="020F0502020204030204" pitchFamily="34" charset="0"/>
              </a:rPr>
              <a:t>Ask participants to write their primary identities in the middle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9900FF"/>
                </a:solidFill>
                <a:effectLst/>
                <a:latin typeface="Calibri" panose="020F0502020204030204" pitchFamily="34" charset="0"/>
              </a:rPr>
              <a:t>Share and discuss in pairs for 5 minutes : why did they choose these elements as primary identity ? Why are these identities important ? 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51012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many identities do you have? 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Trainer shares elements of his/her identity (man, woman, Icelander, Christian) - both primary and secondary, with no distinction. 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Give very simple, concrete examples (gender, parent, one big </a:t>
            </a:r>
            <a:r>
              <a:rPr lang="en-US" sz="1800" b="0" i="0" u="none" strike="noStrike" dirty="0" err="1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hobbie</a:t>
            </a: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). Think about it before, don’t go to </a:t>
            </a:r>
            <a:r>
              <a:rPr lang="en-US" sz="1800" b="0" i="0" u="none" strike="noStrike" dirty="0" err="1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complexe</a:t>
            </a:r>
            <a:b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70AD47"/>
                </a:solidFill>
                <a:effectLst/>
                <a:latin typeface="Calibri" panose="020F0502020204030204" pitchFamily="34" charset="0"/>
              </a:rPr>
              <a:t>Who is like me ? </a:t>
            </a:r>
          </a:p>
          <a:p>
            <a:pPr marL="171450" indent="-171450">
              <a:buFontTx/>
              <a:buChar char="-"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266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072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/>
              <a:t>Main</a:t>
            </a:r>
            <a:r>
              <a:rPr lang="is-IS" dirty="0"/>
              <a:t> </a:t>
            </a:r>
            <a:r>
              <a:rPr lang="is-IS" dirty="0" err="1"/>
              <a:t>learning</a:t>
            </a:r>
            <a:r>
              <a:rPr lang="is-IS" dirty="0"/>
              <a:t> </a:t>
            </a:r>
            <a:r>
              <a:rPr lang="is-IS" dirty="0" err="1"/>
              <a:t>from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group</a:t>
            </a:r>
            <a:r>
              <a:rPr lang="is-IS" dirty="0"/>
              <a:t> </a:t>
            </a:r>
            <a:r>
              <a:rPr lang="is-IS" dirty="0" err="1"/>
              <a:t>talk</a:t>
            </a:r>
            <a:r>
              <a:rPr lang="is-IS" dirty="0"/>
              <a:t>?</a:t>
            </a:r>
          </a:p>
          <a:p>
            <a:r>
              <a:rPr lang="is-IS" dirty="0" err="1"/>
              <a:t>Shifting</a:t>
            </a:r>
            <a:r>
              <a:rPr lang="is-IS" dirty="0"/>
              <a:t> </a:t>
            </a:r>
            <a:r>
              <a:rPr lang="is-IS" dirty="0" err="1"/>
              <a:t>from</a:t>
            </a:r>
            <a:r>
              <a:rPr lang="is-IS" dirty="0"/>
              <a:t> </a:t>
            </a:r>
            <a:r>
              <a:rPr lang="is-IS" dirty="0" err="1"/>
              <a:t>talking</a:t>
            </a:r>
            <a:r>
              <a:rPr lang="is-IS" dirty="0"/>
              <a:t> </a:t>
            </a:r>
            <a:r>
              <a:rPr lang="is-IS" dirty="0" err="1"/>
              <a:t>about</a:t>
            </a:r>
            <a:r>
              <a:rPr lang="is-IS" dirty="0"/>
              <a:t> </a:t>
            </a:r>
            <a:r>
              <a:rPr lang="is-IS" dirty="0" err="1"/>
              <a:t>oneself</a:t>
            </a:r>
            <a:r>
              <a:rPr lang="is-IS" dirty="0"/>
              <a:t> – </a:t>
            </a:r>
            <a:r>
              <a:rPr lang="is-IS" dirty="0" err="1"/>
              <a:t>what</a:t>
            </a:r>
            <a:r>
              <a:rPr lang="is-IS" dirty="0"/>
              <a:t> </a:t>
            </a:r>
            <a:r>
              <a:rPr lang="is-IS" dirty="0" err="1"/>
              <a:t>did</a:t>
            </a:r>
            <a:r>
              <a:rPr lang="is-IS" dirty="0"/>
              <a:t> </a:t>
            </a:r>
            <a:r>
              <a:rPr lang="is-IS" dirty="0" err="1"/>
              <a:t>you</a:t>
            </a:r>
            <a:r>
              <a:rPr lang="is-IS" dirty="0"/>
              <a:t> </a:t>
            </a:r>
            <a:r>
              <a:rPr lang="is-IS" dirty="0" err="1"/>
              <a:t>learn</a:t>
            </a:r>
            <a:r>
              <a:rPr lang="is-IS" dirty="0"/>
              <a:t> </a:t>
            </a:r>
            <a:r>
              <a:rPr lang="is-IS" dirty="0" err="1"/>
              <a:t>from</a:t>
            </a:r>
            <a:r>
              <a:rPr lang="is-IS" dirty="0"/>
              <a:t> </a:t>
            </a:r>
            <a:r>
              <a:rPr lang="is-IS" dirty="0" err="1"/>
              <a:t>listening</a:t>
            </a:r>
            <a:r>
              <a:rPr lang="is-IS" dirty="0"/>
              <a:t> at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others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64366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/>
              <a:t>Main</a:t>
            </a:r>
            <a:r>
              <a:rPr lang="is-IS" dirty="0"/>
              <a:t> </a:t>
            </a:r>
            <a:r>
              <a:rPr lang="is-IS" dirty="0" err="1"/>
              <a:t>learning</a:t>
            </a:r>
            <a:r>
              <a:rPr lang="is-IS" dirty="0"/>
              <a:t> </a:t>
            </a:r>
            <a:r>
              <a:rPr lang="is-IS" dirty="0" err="1"/>
              <a:t>from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group</a:t>
            </a:r>
            <a:r>
              <a:rPr lang="is-IS" dirty="0"/>
              <a:t> </a:t>
            </a:r>
            <a:r>
              <a:rPr lang="is-IS" dirty="0" err="1"/>
              <a:t>talk</a:t>
            </a:r>
            <a:r>
              <a:rPr lang="is-IS" dirty="0"/>
              <a:t>?</a:t>
            </a:r>
          </a:p>
          <a:p>
            <a:r>
              <a:rPr lang="is-IS" dirty="0" err="1"/>
              <a:t>Shifting</a:t>
            </a:r>
            <a:r>
              <a:rPr lang="is-IS" dirty="0"/>
              <a:t> </a:t>
            </a:r>
            <a:r>
              <a:rPr lang="is-IS" dirty="0" err="1"/>
              <a:t>from</a:t>
            </a:r>
            <a:r>
              <a:rPr lang="is-IS" dirty="0"/>
              <a:t> </a:t>
            </a:r>
            <a:r>
              <a:rPr lang="is-IS" dirty="0" err="1"/>
              <a:t>talking</a:t>
            </a:r>
            <a:r>
              <a:rPr lang="is-IS" dirty="0"/>
              <a:t> </a:t>
            </a:r>
            <a:r>
              <a:rPr lang="is-IS" dirty="0" err="1"/>
              <a:t>about</a:t>
            </a:r>
            <a:r>
              <a:rPr lang="is-IS" dirty="0"/>
              <a:t> </a:t>
            </a:r>
            <a:r>
              <a:rPr lang="is-IS" dirty="0" err="1"/>
              <a:t>oneself</a:t>
            </a:r>
            <a:r>
              <a:rPr lang="is-IS" dirty="0"/>
              <a:t> – </a:t>
            </a:r>
            <a:r>
              <a:rPr lang="is-IS" dirty="0" err="1"/>
              <a:t>what</a:t>
            </a:r>
            <a:r>
              <a:rPr lang="is-IS" dirty="0"/>
              <a:t> </a:t>
            </a:r>
            <a:r>
              <a:rPr lang="is-IS" dirty="0" err="1"/>
              <a:t>did</a:t>
            </a:r>
            <a:r>
              <a:rPr lang="is-IS" dirty="0"/>
              <a:t> </a:t>
            </a:r>
            <a:r>
              <a:rPr lang="is-IS" dirty="0" err="1"/>
              <a:t>you</a:t>
            </a:r>
            <a:r>
              <a:rPr lang="is-IS" dirty="0"/>
              <a:t> </a:t>
            </a:r>
            <a:r>
              <a:rPr lang="is-IS" dirty="0" err="1"/>
              <a:t>learn</a:t>
            </a:r>
            <a:r>
              <a:rPr lang="is-IS" dirty="0"/>
              <a:t> </a:t>
            </a:r>
            <a:r>
              <a:rPr lang="is-IS" dirty="0" err="1"/>
              <a:t>from</a:t>
            </a:r>
            <a:r>
              <a:rPr lang="is-IS" dirty="0"/>
              <a:t> </a:t>
            </a:r>
            <a:r>
              <a:rPr lang="is-IS" dirty="0" err="1"/>
              <a:t>listening</a:t>
            </a:r>
            <a:r>
              <a:rPr lang="is-IS" dirty="0"/>
              <a:t> at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others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10573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99561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2995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55910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/>
              <a:t>Remember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say</a:t>
            </a:r>
            <a:r>
              <a:rPr lang="is-IS" dirty="0"/>
              <a:t> </a:t>
            </a:r>
            <a:r>
              <a:rPr lang="is-IS" dirty="0" err="1"/>
              <a:t>everyone</a:t>
            </a:r>
            <a:r>
              <a:rPr lang="is-IS" dirty="0"/>
              <a:t> </a:t>
            </a:r>
            <a:r>
              <a:rPr lang="is-IS" dirty="0" err="1"/>
              <a:t>has</a:t>
            </a:r>
            <a:r>
              <a:rPr lang="is-IS" dirty="0"/>
              <a:t> </a:t>
            </a:r>
            <a:r>
              <a:rPr lang="is-IS" dirty="0" err="1"/>
              <a:t>stereotypes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5518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Whithin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workplace, what can be subject to discrimination ?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Ethnicity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National cultures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Gender,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Religious belonging,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LGBTQ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Disability / Ableism /mental ability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Socioeconomic status / class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Age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Old staff / New staff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Primary identities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78198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Exlain Minority + power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39186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Whithin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workplace, what can be subject to discrimination ?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Ethnicity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National cultures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Gender,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Religious belonging,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LGBTQ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Disability / Ableism /mental ability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Socioeconomic status / class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Age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Old staff / New staff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Primary identities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97944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1014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8871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784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beginning</a:t>
            </a:r>
            <a:r>
              <a:rPr lang="fr-FR" dirty="0"/>
              <a:t>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careers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8961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beginning</a:t>
            </a:r>
            <a:r>
              <a:rPr lang="fr-FR" dirty="0"/>
              <a:t>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careers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1470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77407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74356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A7B83-8D97-4BA4-8742-62D954E08030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08930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0A79D-66F9-A30B-17BE-74A52D89F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BE61E1-7A97-060E-E030-7F67E2189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AC6ADE-1DEE-0E12-0EF5-B7244EAE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20EFAD-650C-5531-FBE8-EA214524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B8B48-860C-E846-18A4-29C87D39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74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CEC0B-AA80-F190-6FA0-B13943A7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E47BDF-2A53-1582-9BA6-99756E99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A4D5E-F005-B161-8D8E-2E6DB798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083F9C-DFAB-CFA4-1694-CD80BB0E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5712D7-4211-EE10-D17D-AD85E428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45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3E383F-0736-66F1-4726-532252621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FA9E0A5-E47C-7D2D-AD45-076996223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EFD35F-3382-DC3B-8D0F-5C693EB8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A94906-959F-5CBA-9874-4BC904BE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B1ADD7-DB08-19C9-29D0-898656C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30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5C701-1F3A-EADB-23D9-08B1CD19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EF232-CE16-642B-4DF9-D4F5D8160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8EFFCA-46CA-8446-3B8F-D43048C5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31A92E-235B-5219-C5CC-560029C5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3AF62B-B25F-47BA-9B37-C303B920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38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42010E-6EF9-3B46-B6DF-5B8B9873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BCD6E9-0BC4-7E1A-B689-966F72D4C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B04F23-4EF8-66F2-A317-C812C314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805A6-D7C8-9E3F-0692-C6B55B62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3ED9EA-01EE-F33C-5A76-4F9F81AA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BD62E-D8D8-8C02-BDCF-38842040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BEED4B-2EE1-BA13-631C-4890F072F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437A6D-B97A-45D3-E2CC-CC668AC8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63867D-AEF3-B76E-10F5-B7458897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2DF145-3A3F-4045-DA5F-40D85534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EE0602-B05C-EACF-9C58-4DA78BC7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0B39E-F19A-167F-321B-801482D3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1819D0-360A-7E43-CD53-16B95E5D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C15894-E773-1AAF-D7A9-3299A5A74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F8A18A-306B-38CD-6B24-8FA8A6DD1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C71B67-7750-6BB6-04A5-C7142CCAF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521897-30B1-5B07-19A0-8068A973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98F1A5-AFAE-A5A4-C14F-8C92D6AB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F1BFFD-6483-01CC-8385-9CE23F9BC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51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AE3EF-82BD-22D1-D24A-D9E2B2F3A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C93F685-C2FB-DFD6-BAF5-1E37AD99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CF0970-4F94-21DF-9600-ECCE8716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F4734F-4755-4AE6-00DA-03FBB3C4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9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0A6B4C-6DD8-9D67-5E72-A0E3DB59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EF1AD7-7DAF-CE0E-0019-DFFD6B4D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A94E62-76D4-93FC-AAC2-82BDB7AC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97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8D4AA3-B9A8-ACEE-5B3D-D9DD99DB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84EEF8-4402-9B20-FDEC-C979F8441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EBB689-B108-D1C1-B346-4AE3939BC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05A92D-C22F-B450-177F-ED49A05C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751206-6553-4B2E-8D62-E226D53B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9F91BD-D660-8719-4BE8-3C8CD0B3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2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12A87-3660-7AFD-4B08-09DBC23F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5063D7-FCB6-04E8-5765-04C1EC972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FD26CC-7547-FD91-5750-737C34AF1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B5BD73-4993-D737-B463-A23659B2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BAE651-E81D-3EBB-5F67-874FF821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CC49B3-1589-18B5-88F6-491144AD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2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7D5951-0231-3D51-B7FA-2136D769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7454CB-A9EE-DE15-CB44-2F98F925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259F23-24FA-0F53-0600-5BB8E30F5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B6259-ABDE-44FC-927F-83AB9DF502D8}" type="datetimeFigureOut">
              <a:rPr lang="fr-FR" smtClean="0"/>
              <a:t>07/04/2023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E11BB-0F92-5A9A-9A5F-5B75B7F99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DEC132-B2F4-F677-B856-8AED6C19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C558C-69E6-4220-9E83-16A2DA243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47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D8tjhVO1T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8tjhVO1Tc" TargetMode="Externa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K5fbQ1-zp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A few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6FE3384-AD9D-236E-BDCB-CFB63686D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2" y="145121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D1FBD-CC1A-4503-9FC0-A09C96677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669" y="5976415"/>
            <a:ext cx="7839303" cy="1026728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Diversity in Tourism</a:t>
            </a:r>
            <a:b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Image result for erasmus logo">
            <a:extLst>
              <a:ext uri="{FF2B5EF4-FFF2-40B4-BE49-F238E27FC236}">
                <a16:creationId xmlns:a16="http://schemas.microsoft.com/office/drawing/2014/main" id="{2DFB800D-9612-4F5C-A3FE-940AC5A2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7" y="338247"/>
            <a:ext cx="3344923" cy="18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2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90EE-F0AA-3568-194D-42BD6F89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61" y="-225287"/>
            <a:ext cx="10515600" cy="1325563"/>
          </a:xfrm>
        </p:spPr>
        <p:txBody>
          <a:bodyPr/>
          <a:lstStyle/>
          <a:p>
            <a:r>
              <a:rPr lang="en-US" sz="4400" b="1" dirty="0"/>
              <a:t>What elements create a culture?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82DF2A-CDD9-81A5-1871-4B3294C2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1" y="1285047"/>
            <a:ext cx="4309687" cy="50655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C02A6A3-67AE-E668-BE30-E8A94C47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5047"/>
            <a:ext cx="5035086" cy="50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7CB168E-2D01-4C2A-9BE0-1CD7FE3935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0" y="1527175"/>
            <a:ext cx="6904930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E9626-7AA9-5D8D-9DA2-6284FCBC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Groups’ diversity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55EF4B2-6AA0-EE2D-382D-C49A308D64FF}"/>
              </a:ext>
            </a:extLst>
          </p:cNvPr>
          <p:cNvSpPr txBox="1">
            <a:spLocks/>
          </p:cNvSpPr>
          <p:nvPr/>
        </p:nvSpPr>
        <p:spPr>
          <a:xfrm>
            <a:off x="1689652" y="5378865"/>
            <a:ext cx="8368748" cy="65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Are you typical ? </a:t>
            </a:r>
          </a:p>
        </p:txBody>
      </p:sp>
    </p:spTree>
    <p:extLst>
      <p:ext uri="{BB962C8B-B14F-4D97-AF65-F5344CB8AC3E}">
        <p14:creationId xmlns:p14="http://schemas.microsoft.com/office/powerpoint/2010/main" val="2873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21D2-D9E9-4585-8E52-E4F6E1BB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87"/>
            <a:ext cx="10515600" cy="1325563"/>
          </a:xfrm>
        </p:spPr>
        <p:txBody>
          <a:bodyPr/>
          <a:lstStyle/>
          <a:p>
            <a:r>
              <a:rPr lang="en-US" b="1" dirty="0"/>
              <a:t>Analyzing tensions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15792F-93EA-47F2-85DC-4041E01A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71785"/>
            <a:ext cx="10515600" cy="639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Why is culture so easy to blame for tensions ?</a:t>
            </a:r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8C5CA644-ABA3-60C7-4395-923FF0803E1D}"/>
              </a:ext>
            </a:extLst>
          </p:cNvPr>
          <p:cNvSpPr/>
          <p:nvPr/>
        </p:nvSpPr>
        <p:spPr>
          <a:xfrm>
            <a:off x="4631635" y="2040736"/>
            <a:ext cx="2928730" cy="2305878"/>
          </a:xfrm>
          <a:prstGeom prst="triangl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7DDFFE-C26E-45F5-6BED-F9AC79871D22}"/>
              </a:ext>
            </a:extLst>
          </p:cNvPr>
          <p:cNvSpPr txBox="1"/>
          <p:nvPr/>
        </p:nvSpPr>
        <p:spPr>
          <a:xfrm>
            <a:off x="4538870" y="1419250"/>
            <a:ext cx="3114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E37854-C5DE-B65A-BCCC-865EDF38D8FD}"/>
              </a:ext>
            </a:extLst>
          </p:cNvPr>
          <p:cNvSpPr txBox="1"/>
          <p:nvPr/>
        </p:nvSpPr>
        <p:spPr>
          <a:xfrm>
            <a:off x="2604052" y="4492157"/>
            <a:ext cx="3114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1BFD7F-DAE0-AAC3-409F-39687A58F5C8}"/>
              </a:ext>
            </a:extLst>
          </p:cNvPr>
          <p:cNvSpPr txBox="1"/>
          <p:nvPr/>
        </p:nvSpPr>
        <p:spPr>
          <a:xfrm>
            <a:off x="6447183" y="4492158"/>
            <a:ext cx="3114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D2CF0D-1E56-1266-B2ED-F4B7299193F4}"/>
              </a:ext>
            </a:extLst>
          </p:cNvPr>
          <p:cNvSpPr txBox="1"/>
          <p:nvPr/>
        </p:nvSpPr>
        <p:spPr>
          <a:xfrm>
            <a:off x="4538870" y="3192455"/>
            <a:ext cx="3114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16516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4A7D-7747-4901-B94C-5849A4D0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Cultural elements at stakes at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5394D-4001-42B5-BA1E-6F7D68A7A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Time management </a:t>
            </a:r>
          </a:p>
          <a:p>
            <a:r>
              <a:rPr lang="is-I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Sense of urgency</a:t>
            </a:r>
            <a:endParaRPr lang="en-US" sz="1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Limits </a:t>
            </a:r>
          </a:p>
          <a:p>
            <a:r>
              <a:rPr lang="en-US" sz="11200" dirty="0">
                <a:solidFill>
                  <a:srgbClr val="000000"/>
                </a:solidFill>
                <a:latin typeface="Calibri" panose="020F0502020204030204" pitchFamily="34" charset="0"/>
              </a:rPr>
              <a:t> Uncertainty and need for structure</a:t>
            </a:r>
          </a:p>
          <a:p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Expectations from work</a:t>
            </a:r>
            <a:r>
              <a:rPr lang="en-US" sz="112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en-US" sz="11200" dirty="0">
                <a:solidFill>
                  <a:srgbClr val="000000"/>
                </a:solidFill>
                <a:latin typeface="Calibri" panose="020F0502020204030204" pitchFamily="34" charset="0"/>
              </a:rPr>
              <a:t> Relation to hierarchy and rules</a:t>
            </a:r>
            <a:endParaRPr lang="en-US" sz="11200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Managing and expressing opposition / communication styles </a:t>
            </a:r>
            <a:endParaRPr lang="is-IS" sz="1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Expectations from colleagues in work actions </a:t>
            </a:r>
          </a:p>
          <a:p>
            <a:r>
              <a:rPr lang="en-US" sz="1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Expectations from colleagues in relationships</a:t>
            </a:r>
            <a:br>
              <a:rPr lang="en-US" sz="3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is-IS" sz="7000" dirty="0"/>
          </a:p>
        </p:txBody>
      </p:sp>
    </p:spTree>
    <p:extLst>
      <p:ext uri="{BB962C8B-B14F-4D97-AF65-F5344CB8AC3E}">
        <p14:creationId xmlns:p14="http://schemas.microsoft.com/office/powerpoint/2010/main" val="75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21D2-D9E9-4585-8E52-E4F6E1BB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focus on Communication styles</a:t>
            </a:r>
            <a:endParaRPr lang="en-US" b="1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F880C81-3559-6F94-FD14-FA7EECC4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differences did you experience in ways customers or colleagues communicate with you ?</a:t>
            </a:r>
          </a:p>
          <a:p>
            <a:endParaRPr lang="en-US" sz="3600" dirty="0"/>
          </a:p>
          <a:p>
            <a:r>
              <a:rPr lang="en-US" sz="3600" dirty="0"/>
              <a:t>How does the style of communication affects you ? </a:t>
            </a:r>
          </a:p>
        </p:txBody>
      </p:sp>
    </p:spTree>
    <p:extLst>
      <p:ext uri="{BB962C8B-B14F-4D97-AF65-F5344CB8AC3E}">
        <p14:creationId xmlns:p14="http://schemas.microsoft.com/office/powerpoint/2010/main" val="18305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76BCC-6735-AC85-109E-B0B88DB33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434" y="1267326"/>
            <a:ext cx="10666212" cy="52625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AEA28-B0AF-1C78-A862-1543D3747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A coding and encoding process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3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98617E53-69E8-4A78-3381-5D23AA541766}"/>
              </a:ext>
            </a:extLst>
          </p:cNvPr>
          <p:cNvSpPr/>
          <p:nvPr/>
        </p:nvSpPr>
        <p:spPr>
          <a:xfrm>
            <a:off x="5552664" y="250136"/>
            <a:ext cx="6202018" cy="6172200"/>
          </a:xfrm>
          <a:prstGeom prst="triangl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C5407B7-A469-4442-2906-6878CD9E2194}"/>
              </a:ext>
            </a:extLst>
          </p:cNvPr>
          <p:cNvCxnSpPr/>
          <p:nvPr/>
        </p:nvCxnSpPr>
        <p:spPr>
          <a:xfrm>
            <a:off x="6241777" y="5075584"/>
            <a:ext cx="48370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99DB22D-B22C-402E-0B3E-42BE7DEB163C}"/>
              </a:ext>
            </a:extLst>
          </p:cNvPr>
          <p:cNvCxnSpPr>
            <a:cxnSpLocks/>
          </p:cNvCxnSpPr>
          <p:nvPr/>
        </p:nvCxnSpPr>
        <p:spPr>
          <a:xfrm>
            <a:off x="7255568" y="3001619"/>
            <a:ext cx="27763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CF42069-13E5-8726-DB33-A97FF8923250}"/>
              </a:ext>
            </a:extLst>
          </p:cNvPr>
          <p:cNvSpPr txBox="1"/>
          <p:nvPr/>
        </p:nvSpPr>
        <p:spPr>
          <a:xfrm>
            <a:off x="7166116" y="5577546"/>
            <a:ext cx="2975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Verbal communication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A81A71-69EC-7E1C-4E7E-3B7795C27E35}"/>
              </a:ext>
            </a:extLst>
          </p:cNvPr>
          <p:cNvSpPr txBox="1"/>
          <p:nvPr/>
        </p:nvSpPr>
        <p:spPr>
          <a:xfrm>
            <a:off x="7172742" y="3670853"/>
            <a:ext cx="2975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Non-verbal communication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093270-A4C2-F16D-0DC2-515F0CF7FCC2}"/>
              </a:ext>
            </a:extLst>
          </p:cNvPr>
          <p:cNvSpPr txBox="1"/>
          <p:nvPr/>
        </p:nvSpPr>
        <p:spPr>
          <a:xfrm>
            <a:off x="7172742" y="1822177"/>
            <a:ext cx="2975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Para-verbal communication</a:t>
            </a:r>
          </a:p>
        </p:txBody>
      </p:sp>
      <p:sp>
        <p:nvSpPr>
          <p:cNvPr id="14" name="Flèche : haut 13">
            <a:extLst>
              <a:ext uri="{FF2B5EF4-FFF2-40B4-BE49-F238E27FC236}">
                <a16:creationId xmlns:a16="http://schemas.microsoft.com/office/drawing/2014/main" id="{030521F2-6001-F74D-864E-C38ACBD7EC5A}"/>
              </a:ext>
            </a:extLst>
          </p:cNvPr>
          <p:cNvSpPr/>
          <p:nvPr/>
        </p:nvSpPr>
        <p:spPr>
          <a:xfrm>
            <a:off x="4928156" y="1257338"/>
            <a:ext cx="344556" cy="4320208"/>
          </a:xfrm>
          <a:prstGeom prst="up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99715-3856-E99C-4492-15C6019B8315}"/>
              </a:ext>
            </a:extLst>
          </p:cNvPr>
          <p:cNvSpPr txBox="1"/>
          <p:nvPr/>
        </p:nvSpPr>
        <p:spPr>
          <a:xfrm rot="16200000">
            <a:off x="3357773" y="3217387"/>
            <a:ext cx="2769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Message going through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8CD66A-3E53-291D-A282-67C0B461F114}"/>
              </a:ext>
            </a:extLst>
          </p:cNvPr>
          <p:cNvSpPr txBox="1"/>
          <p:nvPr/>
        </p:nvSpPr>
        <p:spPr>
          <a:xfrm>
            <a:off x="5536925" y="5425795"/>
            <a:ext cx="9243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you say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596B49-6938-98A6-6D9F-4B59857D4E7C}"/>
              </a:ext>
            </a:extLst>
          </p:cNvPr>
          <p:cNvSpPr txBox="1"/>
          <p:nvPr/>
        </p:nvSpPr>
        <p:spPr>
          <a:xfrm>
            <a:off x="5536926" y="3457858"/>
            <a:ext cx="924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people see and feel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74066E-CE05-319C-216D-CE4DD7538E2A}"/>
              </a:ext>
            </a:extLst>
          </p:cNvPr>
          <p:cNvSpPr txBox="1"/>
          <p:nvPr/>
        </p:nvSpPr>
        <p:spPr>
          <a:xfrm>
            <a:off x="5536927" y="1589006"/>
            <a:ext cx="924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people hear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5A19C-78B4-7A63-FEDF-FFEF105CE5B0}"/>
              </a:ext>
            </a:extLst>
          </p:cNvPr>
          <p:cNvSpPr txBox="1">
            <a:spLocks/>
          </p:cNvSpPr>
          <p:nvPr/>
        </p:nvSpPr>
        <p:spPr>
          <a:xfrm>
            <a:off x="108476" y="250136"/>
            <a:ext cx="4078356" cy="21460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/>
              <a:t>What is </a:t>
            </a:r>
          </a:p>
          <a:p>
            <a:r>
              <a:rPr lang="en-GB" sz="4400" b="1" dirty="0"/>
              <a:t>behind communication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84373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55834" y="181504"/>
            <a:ext cx="8680331" cy="741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Arial"/>
              </a:rPr>
              <a:t>4 Dimensions in Communication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093CEC-9075-D0A7-0467-381844213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66812"/>
            <a:ext cx="95250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45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21D2-D9E9-4585-8E52-E4F6E1BB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Cultural components in communication</a:t>
            </a:r>
            <a:endParaRPr lang="en-US" b="1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F880C81-3559-6F94-FD14-FA7EECC4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It works at every level of diversity </a:t>
            </a:r>
          </a:p>
          <a:p>
            <a:r>
              <a:rPr lang="en-US" sz="3600" dirty="0"/>
              <a:t>It is easier to speak to someone who is similar to yourself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>
                <a:sym typeface="Wingdings" panose="05000000000000000000" pitchFamily="2" charset="2"/>
              </a:rPr>
              <a:t> </a:t>
            </a:r>
            <a:r>
              <a:rPr lang="en-US" sz="3600" dirty="0"/>
              <a:t>What can be done to facilitate communication across cultures ?</a:t>
            </a:r>
          </a:p>
        </p:txBody>
      </p:sp>
    </p:spTree>
    <p:extLst>
      <p:ext uri="{BB962C8B-B14F-4D97-AF65-F5344CB8AC3E}">
        <p14:creationId xmlns:p14="http://schemas.microsoft.com/office/powerpoint/2010/main" val="42972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21D2-D9E9-4585-8E52-E4F6E1BB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work  -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15792F-93EA-47F2-85DC-4041E01A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What can we do as an organization to collaborate better within diversity?</a:t>
            </a:r>
          </a:p>
        </p:txBody>
      </p:sp>
    </p:spTree>
    <p:extLst>
      <p:ext uri="{BB962C8B-B14F-4D97-AF65-F5344CB8AC3E}">
        <p14:creationId xmlns:p14="http://schemas.microsoft.com/office/powerpoint/2010/main" val="231963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CF4E-F30A-43DC-8749-89CEE228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Diversity training for 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5751C-88C2-444E-BF16-A227262250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The story behind the project – Erasmus + </a:t>
            </a:r>
          </a:p>
          <a:p>
            <a:endParaRPr lang="is-IS" dirty="0"/>
          </a:p>
        </p:txBody>
      </p:sp>
      <p:pic>
        <p:nvPicPr>
          <p:cNvPr id="7" name="Picture 2" descr="Image result for erasmus logo">
            <a:extLst>
              <a:ext uri="{FF2B5EF4-FFF2-40B4-BE49-F238E27FC236}">
                <a16:creationId xmlns:a16="http://schemas.microsoft.com/office/drawing/2014/main" id="{EA53E066-B9B5-4E2D-BE3D-E288A137A9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7695"/>
            <a:ext cx="5033151" cy="280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45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6141-86CB-430C-916E-132CAB64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0220" y="200108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LUNCH</a:t>
            </a:r>
          </a:p>
        </p:txBody>
      </p:sp>
      <p:pic>
        <p:nvPicPr>
          <p:cNvPr id="10" name="Image 9" descr="Une image contenant alimentation, assiette, table, blanc&#10;&#10;Description générée automatiquement">
            <a:extLst>
              <a:ext uri="{FF2B5EF4-FFF2-40B4-BE49-F238E27FC236}">
                <a16:creationId xmlns:a16="http://schemas.microsoft.com/office/drawing/2014/main" id="{3717B62C-75FB-8D21-A441-43979A7B9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728" y="-960499"/>
            <a:ext cx="5497678" cy="5497678"/>
          </a:xfrm>
          <a:prstGeom prst="rect">
            <a:avLst/>
          </a:prstGeom>
        </p:spPr>
      </p:pic>
      <p:pic>
        <p:nvPicPr>
          <p:cNvPr id="5" name="Espace réservé du contenu 4" descr="Une image contenant alimentation, assiette, arrangé, plusieurs&#10;&#10;Description générée automatiquement">
            <a:extLst>
              <a:ext uri="{FF2B5EF4-FFF2-40B4-BE49-F238E27FC236}">
                <a16:creationId xmlns:a16="http://schemas.microsoft.com/office/drawing/2014/main" id="{D83B9391-29AF-9497-1D72-04DE94D07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0005"/>
            <a:ext cx="5203830" cy="3384605"/>
          </a:xfrm>
        </p:spPr>
      </p:pic>
      <p:pic>
        <p:nvPicPr>
          <p:cNvPr id="8" name="Image 7" descr="Une image contenant alimentation, assiette, intérieur, œuf au plat&#10;&#10;Description générée automatiquement">
            <a:extLst>
              <a:ext uri="{FF2B5EF4-FFF2-40B4-BE49-F238E27FC236}">
                <a16:creationId xmlns:a16="http://schemas.microsoft.com/office/drawing/2014/main" id="{C726DD77-AF39-C400-3F29-DDB328A21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10" y="2448033"/>
            <a:ext cx="5035111" cy="5035111"/>
          </a:xfrm>
          <a:prstGeom prst="rect">
            <a:avLst/>
          </a:prstGeom>
        </p:spPr>
      </p:pic>
      <p:pic>
        <p:nvPicPr>
          <p:cNvPr id="3" name="Picture 2" descr="Top Asian delicacies that many consider kind of gross | SoraNews24 -Japan  News-">
            <a:extLst>
              <a:ext uri="{FF2B5EF4-FFF2-40B4-BE49-F238E27FC236}">
                <a16:creationId xmlns:a16="http://schemas.microsoft.com/office/drawing/2014/main" id="{6340783B-1DCD-A21C-A93C-7A0710E0E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0" b="14977"/>
          <a:stretch/>
        </p:blipFill>
        <p:spPr bwMode="auto">
          <a:xfrm>
            <a:off x="4696692" y="-66675"/>
            <a:ext cx="5043054" cy="35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52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A few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6FE3384-AD9D-236E-BDCB-CFB63686D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2" y="145121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D1FBD-CC1A-4503-9FC0-A09C96677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31800" y="367159"/>
            <a:ext cx="4657347" cy="4104360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8000" b="1" dirty="0">
                <a:solidFill>
                  <a:schemeClr val="accent1"/>
                </a:solidFill>
              </a:rPr>
              <a:t>Diversity training</a:t>
            </a:r>
            <a:br>
              <a:rPr lang="en-US" sz="8000" b="1" dirty="0">
                <a:solidFill>
                  <a:schemeClr val="accent1"/>
                </a:solidFill>
              </a:rPr>
            </a:br>
            <a:br>
              <a:rPr lang="en-US" sz="8000" b="1" dirty="0">
                <a:solidFill>
                  <a:schemeClr val="accent1"/>
                </a:solidFill>
              </a:rPr>
            </a:br>
            <a:r>
              <a:rPr lang="en-US" sz="8000" b="1" dirty="0">
                <a:solidFill>
                  <a:schemeClr val="accent1"/>
                </a:solidFill>
              </a:rPr>
              <a:t>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4360-575A-4376-A626-A5FA2866E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/>
          </a:bodyPr>
          <a:lstStyle/>
          <a:p>
            <a:pPr algn="r"/>
            <a:r>
              <a:rPr lang="is-IS" dirty="0">
                <a:solidFill>
                  <a:srgbClr val="FFFFFF"/>
                </a:solidFill>
              </a:rPr>
              <a:t>Dublin, 1. </a:t>
            </a:r>
            <a:r>
              <a:rPr lang="en-US" dirty="0">
                <a:solidFill>
                  <a:srgbClr val="FFFFFF"/>
                </a:solidFill>
              </a:rPr>
              <a:t>November</a:t>
            </a:r>
            <a:r>
              <a:rPr lang="is-IS" dirty="0">
                <a:solidFill>
                  <a:srgbClr val="FFFFFF"/>
                </a:solidFill>
              </a:rPr>
              <a:t> 2022</a:t>
            </a:r>
          </a:p>
        </p:txBody>
      </p:sp>
      <p:pic>
        <p:nvPicPr>
          <p:cNvPr id="10242" name="Picture 2" descr="Image result for erasmus logo">
            <a:extLst>
              <a:ext uri="{FF2B5EF4-FFF2-40B4-BE49-F238E27FC236}">
                <a16:creationId xmlns:a16="http://schemas.microsoft.com/office/drawing/2014/main" id="{2DFB800D-9612-4F5C-A3FE-940AC5A2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4499429"/>
            <a:ext cx="3344923" cy="18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2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Thoughts from yesterday </a:t>
            </a:r>
          </a:p>
        </p:txBody>
      </p:sp>
    </p:spTree>
    <p:extLst>
      <p:ext uri="{BB962C8B-B14F-4D97-AF65-F5344CB8AC3E}">
        <p14:creationId xmlns:p14="http://schemas.microsoft.com/office/powerpoint/2010/main" val="44823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9351-74AF-48AD-97FC-467B55C6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Identity /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644D-7C1B-4483-B9F0-E6D6F8DCB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Identity is what we are or what we believe we are</a:t>
            </a:r>
          </a:p>
          <a:p>
            <a:endParaRPr lang="en-US" sz="3600" dirty="0"/>
          </a:p>
          <a:p>
            <a:r>
              <a:rPr lang="en-US" sz="3600" dirty="0"/>
              <a:t>Each and everyone has many identities</a:t>
            </a:r>
          </a:p>
          <a:p>
            <a:endParaRPr lang="en-US" sz="3600" dirty="0"/>
          </a:p>
          <a:p>
            <a:endParaRPr lang="is-IS" sz="3600" dirty="0"/>
          </a:p>
        </p:txBody>
      </p:sp>
    </p:spTree>
    <p:extLst>
      <p:ext uri="{BB962C8B-B14F-4D97-AF65-F5344CB8AC3E}">
        <p14:creationId xmlns:p14="http://schemas.microsoft.com/office/powerpoint/2010/main" val="1211716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9351-74AF-48AD-97FC-467B55C6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Identity and identity circle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644D-7C1B-4483-B9F0-E6D6F8DCB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What are your identities, and what are the ones that matter most ?</a:t>
            </a:r>
          </a:p>
          <a:p>
            <a:endParaRPr lang="en-US" sz="3600" dirty="0"/>
          </a:p>
          <a:p>
            <a:endParaRPr lang="is-IS" sz="3600" dirty="0"/>
          </a:p>
        </p:txBody>
      </p:sp>
    </p:spTree>
    <p:extLst>
      <p:ext uri="{BB962C8B-B14F-4D97-AF65-F5344CB8AC3E}">
        <p14:creationId xmlns:p14="http://schemas.microsoft.com/office/powerpoint/2010/main" val="4290496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A4FD-FD1D-4BF7-AF34-755C29F3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6339-2CBA-4E71-9F1A-E080325A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Calibri  (body)"/>
              </a:rPr>
              <a:t>Why did you choose these elements ? Why are they important ?</a:t>
            </a:r>
            <a:endParaRPr lang="en-US" sz="3200" b="0" i="0" u="none" strike="noStrike" dirty="0">
              <a:effectLst/>
              <a:latin typeface="Calibri  (body)"/>
            </a:endParaRPr>
          </a:p>
          <a:p>
            <a:pPr marL="0" indent="0" rtl="0" fontAlgn="base">
              <a:spcBef>
                <a:spcPts val="0"/>
              </a:spcBef>
              <a:spcAft>
                <a:spcPts val="1200"/>
              </a:spcAft>
              <a:buNone/>
            </a:pPr>
            <a:endParaRPr lang="en-US" sz="3600" b="0" i="0" u="none" strike="noStrike" dirty="0">
              <a:effectLst/>
              <a:latin typeface="Calibri  (body)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effectLst/>
                <a:latin typeface="Calibri  (body)"/>
              </a:rPr>
              <a:t>Have some of them changed over time ? </a:t>
            </a:r>
            <a:r>
              <a:rPr lang="en-US" sz="3600" b="0" i="0" u="none" strike="noStrike" dirty="0">
                <a:effectLst/>
                <a:latin typeface="Calibri (body)"/>
              </a:rPr>
              <a:t>What made your identities change ?</a:t>
            </a:r>
            <a:endParaRPr lang="en-US" sz="3600" b="0" i="0" u="none" strike="noStrike" dirty="0">
              <a:effectLst/>
              <a:latin typeface="Calibri  (body)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9900FF"/>
              </a:solidFill>
              <a:effectLst/>
              <a:latin typeface="Calibri" panose="020F0502020204030204" pitchFamily="34" charset="0"/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15135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72E03-305C-420D-827D-A7FFAC15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A192-B486-456F-BB91-C537D8D8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58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0" i="0" u="none" strike="noStrike" dirty="0">
                <a:effectLst/>
                <a:latin typeface="Calibri (body)"/>
              </a:rPr>
              <a:t>Do you feel you have double identities ? </a:t>
            </a:r>
          </a:p>
          <a:p>
            <a:endParaRPr lang="en-US" sz="3600" dirty="0">
              <a:latin typeface="Calibri (body)"/>
            </a:endParaRPr>
          </a:p>
          <a:p>
            <a:r>
              <a:rPr lang="en-US" sz="3600" dirty="0">
                <a:latin typeface="Calibri (body)"/>
              </a:rPr>
              <a:t>Do you feel you are a very different person in one group and in another group ?</a:t>
            </a:r>
          </a:p>
          <a:p>
            <a:endParaRPr lang="en-US" sz="3600" dirty="0">
              <a:latin typeface="Calibri (body)"/>
            </a:endParaRPr>
          </a:p>
          <a:p>
            <a:r>
              <a:rPr lang="en-US" sz="3600" dirty="0">
                <a:latin typeface="Calibri (body)"/>
              </a:rPr>
              <a:t>How would you feel if someone attacked an identity that is important to you?</a:t>
            </a:r>
          </a:p>
          <a:p>
            <a:endParaRPr lang="en-US" sz="3600" b="0" i="0" u="none" strike="noStrike" dirty="0">
              <a:effectLst/>
              <a:latin typeface="Calibri (body)"/>
            </a:endParaRPr>
          </a:p>
          <a:p>
            <a:pPr marL="0" indent="0">
              <a:buNone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2416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9351-74AF-48AD-97FC-467B55C6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Identity and identity circle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644D-7C1B-4483-B9F0-E6D6F8DCB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What kind of identities exit ?</a:t>
            </a:r>
          </a:p>
          <a:p>
            <a:endParaRPr lang="en-US" sz="3600" dirty="0"/>
          </a:p>
          <a:p>
            <a:endParaRPr lang="is-IS" sz="3600" dirty="0"/>
          </a:p>
        </p:txBody>
      </p:sp>
    </p:spTree>
    <p:extLst>
      <p:ext uri="{BB962C8B-B14F-4D97-AF65-F5344CB8AC3E}">
        <p14:creationId xmlns:p14="http://schemas.microsoft.com/office/powerpoint/2010/main" val="2246434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FA29-33EA-4E21-82E7-E4FE85F3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Identity circle</a:t>
            </a:r>
          </a:p>
        </p:txBody>
      </p:sp>
      <p:pic>
        <p:nvPicPr>
          <p:cNvPr id="1028" name="Picture 4" descr="A Primer on Diversity">
            <a:extLst>
              <a:ext uri="{FF2B5EF4-FFF2-40B4-BE49-F238E27FC236}">
                <a16:creationId xmlns:a16="http://schemas.microsoft.com/office/drawing/2014/main" id="{0C2B3E9E-B2D2-4ED4-AE10-D1B8A3F80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21" y="61113"/>
            <a:ext cx="7235658" cy="669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713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390A-6759-4111-BB51-D3E0E8C9E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s-IS" sz="13800" b="1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09046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ABAB-3070-4772-B188-167676E7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together well, as a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5C84-D130-4899-962F-4EF7AB99E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What do you need to work and discuss diversity with serenity?</a:t>
            </a:r>
          </a:p>
          <a:p>
            <a:endParaRPr lang="en-US" sz="3200" dirty="0"/>
          </a:p>
          <a:p>
            <a:r>
              <a:rPr lang="en-US" sz="3200" dirty="0"/>
              <a:t>What do we need as trainers to run our sessions well?</a:t>
            </a:r>
          </a:p>
        </p:txBody>
      </p:sp>
    </p:spTree>
    <p:extLst>
      <p:ext uri="{BB962C8B-B14F-4D97-AF65-F5344CB8AC3E}">
        <p14:creationId xmlns:p14="http://schemas.microsoft.com/office/powerpoint/2010/main" val="1601024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775D-0EEE-4A93-A136-1A956BCA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Guessing game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92A6-E88A-429F-9F44-DD1E87B78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3600" b="0" i="0" u="none" strike="noStrike" dirty="0">
                <a:effectLst/>
                <a:latin typeface="Calibri (body)"/>
              </a:rPr>
              <a:t>Find 3 statements about yourself – 2 true 1 false</a:t>
            </a:r>
          </a:p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endParaRPr lang="en-US" sz="3600" b="0" i="0" u="none" strike="noStrike" dirty="0">
              <a:effectLst/>
              <a:latin typeface="Calibri (body)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latin typeface="Calibri (body)"/>
              </a:rPr>
              <a:t>Try to make it hard for others to guess which is which !</a:t>
            </a: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3600" b="0" i="0" u="none" strike="noStrike" dirty="0">
                <a:effectLst/>
                <a:latin typeface="Calibri (body)"/>
              </a:rPr>
              <a:t>Try to guess from others</a:t>
            </a:r>
            <a:r>
              <a:rPr lang="en-US" sz="7600" b="0" i="0" u="none" strike="noStrike" dirty="0">
                <a:effectLst/>
                <a:latin typeface="Calibri (body)"/>
              </a:rPr>
              <a:t>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988443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775D-0EEE-4A93-A136-1A956BCA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654551"/>
            <a:ext cx="10515600" cy="1325563"/>
          </a:xfrm>
        </p:spPr>
        <p:txBody>
          <a:bodyPr/>
          <a:lstStyle/>
          <a:p>
            <a:r>
              <a:rPr lang="en-US" b="1" dirty="0"/>
              <a:t>Categorizing </a:t>
            </a:r>
            <a:br>
              <a:rPr lang="en-US" b="1" dirty="0"/>
            </a:br>
            <a:r>
              <a:rPr lang="en-US" b="1" dirty="0"/>
              <a:t>people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88F81A-874A-DB97-23A1-55729FC0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0" y="-377372"/>
            <a:ext cx="6291268" cy="76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24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04CFE4-8903-4423-A3EB-ABACCFAE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group belonging and social identities ?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FA6E4-ECBD-4F2D-9F9A-ECABC1040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49131" cy="4351338"/>
          </a:xfrm>
        </p:spPr>
        <p:txBody>
          <a:bodyPr>
            <a:normAutofit/>
          </a:bodyPr>
          <a:lstStyle/>
          <a:p>
            <a:r>
              <a:rPr lang="en-US" sz="3600" dirty="0"/>
              <a:t>It is a paradox</a:t>
            </a:r>
          </a:p>
          <a:p>
            <a:endParaRPr lang="en-US" sz="3600" dirty="0"/>
          </a:p>
          <a:p>
            <a:r>
              <a:rPr lang="en-US" sz="3600" dirty="0"/>
              <a:t>We all have a need to belong to groups</a:t>
            </a:r>
          </a:p>
          <a:p>
            <a:endParaRPr lang="en-US" sz="3600" dirty="0"/>
          </a:p>
          <a:p>
            <a:r>
              <a:rPr lang="en-US" sz="3600" dirty="0"/>
              <a:t>We look for and favor similarities </a:t>
            </a:r>
          </a:p>
          <a:p>
            <a:endParaRPr lang="is-IS" dirty="0"/>
          </a:p>
          <a:p>
            <a:endParaRPr lang="is-IS" dirty="0"/>
          </a:p>
        </p:txBody>
      </p:sp>
      <p:pic>
        <p:nvPicPr>
          <p:cNvPr id="4098" name="Picture 2" descr="Dear Recruiters, Why Do All Your Employees Look the Same?">
            <a:extLst>
              <a:ext uri="{FF2B5EF4-FFF2-40B4-BE49-F238E27FC236}">
                <a16:creationId xmlns:a16="http://schemas.microsoft.com/office/drawing/2014/main" id="{1CB93489-4541-460B-A569-065D5BD260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29F9-E208-4D08-9FC1-60430CFE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294"/>
            <a:ext cx="1119477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Group belonging (social identity –ingroup/outgroup)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CC2A3-4C29-4635-B1E6-89441D5109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Ingroup- outgroup</a:t>
            </a:r>
          </a:p>
          <a:p>
            <a:r>
              <a:rPr lang="en-US" sz="2000" dirty="0"/>
              <a:t>Natural, rational and sometimes moral classifications</a:t>
            </a:r>
          </a:p>
          <a:p>
            <a:pPr lvl="1"/>
            <a:r>
              <a:rPr lang="en-US" sz="1600" dirty="0"/>
              <a:t>Classifications of ourselves and others</a:t>
            </a:r>
          </a:p>
          <a:p>
            <a:r>
              <a:rPr lang="en-US" sz="2000" dirty="0"/>
              <a:t>Not always a bad thing!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2F453F-A74A-4FBB-8215-AB0958E4FE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Ingroup bias, or tendency to favor your own group at the expense of others, is powerful, even when it´s totally irrational</a:t>
            </a:r>
          </a:p>
          <a:p>
            <a:endParaRPr lang="en-US" dirty="0"/>
          </a:p>
          <a:p>
            <a:r>
              <a:rPr lang="en-US" dirty="0"/>
              <a:t>Groups can start to divide into “us vs. them” on things that are even meaningless (in the beginning)</a:t>
            </a:r>
          </a:p>
          <a:p>
            <a:pPr lvl="1"/>
            <a:r>
              <a:rPr lang="en-US" dirty="0"/>
              <a:t>Same color of sock, same brand of sneakers</a:t>
            </a:r>
          </a:p>
        </p:txBody>
      </p:sp>
      <p:pic>
        <p:nvPicPr>
          <p:cNvPr id="6146" name="Picture 2" descr="Irish Rugby | Ireland's Six Nations Fixtures For Men, Women And U20s">
            <a:extLst>
              <a:ext uri="{FF2B5EF4-FFF2-40B4-BE49-F238E27FC236}">
                <a16:creationId xmlns:a16="http://schemas.microsoft.com/office/drawing/2014/main" id="{BAE6AA49-A03C-4E30-B918-83C05704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2" y="3570725"/>
            <a:ext cx="4255802" cy="274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46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04CFE4-8903-4423-A3EB-ABACCFAE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belonging (social identity)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FA6E4-ECBD-4F2D-9F9A-ECABC1040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246705" cy="4351338"/>
          </a:xfrm>
        </p:spPr>
        <p:txBody>
          <a:bodyPr>
            <a:normAutofit/>
          </a:bodyPr>
          <a:lstStyle/>
          <a:p>
            <a:endParaRPr lang="is-IS" sz="3600" b="1" dirty="0"/>
          </a:p>
          <a:p>
            <a:endParaRPr lang="is-IS" sz="3600" b="1" dirty="0"/>
          </a:p>
          <a:p>
            <a:pPr marL="0" indent="0" algn="ctr">
              <a:buNone/>
            </a:pPr>
            <a:r>
              <a:rPr lang="en-US" sz="3600" b="1" dirty="0"/>
              <a:t>“Are you same enough to be my equal?”</a:t>
            </a:r>
          </a:p>
          <a:p>
            <a:endParaRPr lang="is-IS" sz="3600" b="1" dirty="0"/>
          </a:p>
          <a:p>
            <a:endParaRPr lang="is-IS" sz="3600" b="1" dirty="0"/>
          </a:p>
        </p:txBody>
      </p:sp>
    </p:spTree>
    <p:extLst>
      <p:ext uri="{BB962C8B-B14F-4D97-AF65-F5344CB8AC3E}">
        <p14:creationId xmlns:p14="http://schemas.microsoft.com/office/powerpoint/2010/main" val="3451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1100" dirty="0">
                <a:hlinkClick r:id="rId3"/>
              </a:rPr>
              <a:t>https://www.youtube.com/watch?v=jD8tjhVO1Tc</a:t>
            </a:r>
            <a:r>
              <a:rPr lang="is-IS" sz="1100" dirty="0"/>
              <a:t>  </a:t>
            </a:r>
          </a:p>
        </p:txBody>
      </p:sp>
      <p:pic>
        <p:nvPicPr>
          <p:cNvPr id="9" name="jD8tjhVO1T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70667" y="1918305"/>
            <a:ext cx="7241882" cy="40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1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C4147-D5F8-4EB3-99FB-AA87003C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Generalization, stereotypes &amp; discrimination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D58E-1320-4FF0-B00F-2639E8731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Cultural </a:t>
            </a:r>
            <a:r>
              <a:rPr lang="en-US" sz="36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generalizations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is the kind of hypothesis we expect to encounter when meeting a culture</a:t>
            </a:r>
          </a:p>
          <a:p>
            <a:endParaRPr lang="en-US" sz="3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becomes a </a:t>
            </a:r>
            <a:r>
              <a:rPr lang="en-US" sz="36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stereotype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when all members are categorized as having the same characteristics</a:t>
            </a:r>
          </a:p>
          <a:p>
            <a:endParaRPr lang="en-US" sz="3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Stereotypes may be positive and negative, and they may be about many things. But they lead to intentional or unintentional </a:t>
            </a:r>
            <a:r>
              <a:rPr lang="en-US" sz="36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discrimination</a:t>
            </a:r>
            <a:endParaRPr lang="is-IS" sz="3600" u="sng" dirty="0"/>
          </a:p>
        </p:txBody>
      </p:sp>
    </p:spTree>
    <p:extLst>
      <p:ext uri="{BB962C8B-B14F-4D97-AF65-F5344CB8AC3E}">
        <p14:creationId xmlns:p14="http://schemas.microsoft.com/office/powerpoint/2010/main" val="9514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5A4095-E076-43D9-8508-4050201F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Discrimination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0EA-12D4-492A-B139-27D593362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717696" cy="4351338"/>
          </a:xfrm>
        </p:spPr>
        <p:txBody>
          <a:bodyPr>
            <a:normAutofit lnSpcReduction="10000"/>
          </a:bodyPr>
          <a:lstStyle/>
          <a:p>
            <a:r>
              <a:rPr lang="en-US" sz="3600" b="0" i="0" u="none" strike="noStrike" dirty="0">
                <a:effectLst/>
                <a:latin typeface="Calibri" panose="020F0502020204030204" pitchFamily="34" charset="0"/>
              </a:rPr>
              <a:t>Do you feel or have you ever felt discriminated against for belonging to a specifi</a:t>
            </a:r>
            <a:r>
              <a:rPr lang="en-US" sz="3600" dirty="0">
                <a:latin typeface="Calibri" panose="020F0502020204030204" pitchFamily="34" charset="0"/>
              </a:rPr>
              <a:t>c group?</a:t>
            </a:r>
            <a:endParaRPr lang="en-US" sz="3600" b="0" dirty="0">
              <a:effectLst/>
            </a:endParaRPr>
          </a:p>
          <a:p>
            <a:endParaRPr lang="en-US" sz="3600" b="0" i="0" u="none" strike="noStrike" dirty="0">
              <a:effectLst/>
              <a:latin typeface="Calibri" panose="020F0502020204030204" pitchFamily="34" charset="0"/>
            </a:endParaRPr>
          </a:p>
          <a:p>
            <a:r>
              <a:rPr lang="en-US" sz="3600" b="0" i="0" u="none" strike="noStrike" dirty="0">
                <a:effectLst/>
                <a:latin typeface="Calibri" panose="020F0502020204030204" pitchFamily="34" charset="0"/>
              </a:rPr>
              <a:t>What are the groups that are most likely to be discriminated against ?</a:t>
            </a:r>
          </a:p>
          <a:p>
            <a:pPr marL="0" indent="0">
              <a:buNone/>
            </a:pPr>
            <a:endParaRPr lang="en-US" sz="3600" b="0" i="0" u="none" strike="noStrike" dirty="0">
              <a:effectLst/>
              <a:latin typeface="Calibri" panose="020F0502020204030204" pitchFamily="34" charset="0"/>
            </a:endParaRPr>
          </a:p>
          <a:p>
            <a:r>
              <a:rPr lang="en-US" sz="3600" b="0" i="0" u="none" strike="noStrike" dirty="0">
                <a:effectLst/>
                <a:latin typeface="Calibri" panose="020F0502020204030204" pitchFamily="34" charset="0"/>
              </a:rPr>
              <a:t>What kind of discrimination do you think these group can face? In their daily life? At your workplace? </a:t>
            </a:r>
            <a:endParaRPr lang="is-IS" sz="4800" dirty="0"/>
          </a:p>
        </p:txBody>
      </p:sp>
    </p:spTree>
    <p:extLst>
      <p:ext uri="{BB962C8B-B14F-4D97-AF65-F5344CB8AC3E}">
        <p14:creationId xmlns:p14="http://schemas.microsoft.com/office/powerpoint/2010/main" val="358715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21FD-43C7-4BD4-A4EA-7C619DCE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Notion of minority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69B1E10-3137-4178-8003-90F4819DFE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1" y="1847088"/>
            <a:ext cx="6390858" cy="436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5A4095-E076-43D9-8508-4050201F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are all in the same storm, but not in the same boat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70EA-12D4-492A-B139-27D593362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551" y="3429000"/>
            <a:ext cx="10412897" cy="1063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hlinkClick r:id="rId3"/>
              </a:rPr>
              <a:t>https://www.youtube.com/watch?v=4K5fbQ1-zps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endParaRPr lang="is-IS" sz="4800" dirty="0"/>
          </a:p>
        </p:txBody>
      </p:sp>
    </p:spTree>
    <p:extLst>
      <p:ext uri="{BB962C8B-B14F-4D97-AF65-F5344CB8AC3E}">
        <p14:creationId xmlns:p14="http://schemas.microsoft.com/office/powerpoint/2010/main" val="11245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ABAB-3070-4772-B188-167676E7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 -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5C84-D130-4899-962F-4EF7AB99E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your name ? </a:t>
            </a:r>
          </a:p>
          <a:p>
            <a:r>
              <a:rPr lang="en-US" dirty="0"/>
              <a:t>Where were you born?</a:t>
            </a:r>
          </a:p>
          <a:p>
            <a:r>
              <a:rPr lang="en-US" dirty="0"/>
              <a:t>What is the furthest you have travelled?</a:t>
            </a:r>
          </a:p>
          <a:p>
            <a:r>
              <a:rPr lang="en-US" dirty="0"/>
              <a:t>What is a place you would love to visit?</a:t>
            </a:r>
          </a:p>
          <a:p>
            <a:r>
              <a:rPr lang="en-US" dirty="0"/>
              <a:t>What is your job in the organization ?</a:t>
            </a:r>
          </a:p>
        </p:txBody>
      </p:sp>
    </p:spTree>
    <p:extLst>
      <p:ext uri="{BB962C8B-B14F-4D97-AF65-F5344CB8AC3E}">
        <p14:creationId xmlns:p14="http://schemas.microsoft.com/office/powerpoint/2010/main" val="2484072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work /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670D-F647-44F4-BBE0-D91EB8D3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What do you feel privilege about?</a:t>
            </a:r>
          </a:p>
          <a:p>
            <a:endParaRPr lang="en-US" sz="3600" dirty="0"/>
          </a:p>
          <a:p>
            <a:r>
              <a:rPr lang="en-US" sz="3600" dirty="0"/>
              <a:t>Who are </a:t>
            </a:r>
            <a:r>
              <a:rPr lang="en-US" sz="3600" u="sng" dirty="0"/>
              <a:t>you</a:t>
            </a:r>
            <a:r>
              <a:rPr lang="en-US" sz="3600" dirty="0"/>
              <a:t> most likely to discriminate against?</a:t>
            </a:r>
          </a:p>
        </p:txBody>
      </p:sp>
    </p:spTree>
    <p:extLst>
      <p:ext uri="{BB962C8B-B14F-4D97-AF65-F5344CB8AC3E}">
        <p14:creationId xmlns:p14="http://schemas.microsoft.com/office/powerpoint/2010/main" val="29871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work /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670D-F647-44F4-BBE0-D91EB8D3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Who are we most likely to discriminate against within our workplace?</a:t>
            </a:r>
          </a:p>
          <a:p>
            <a:endParaRPr lang="en-US" sz="3600" dirty="0"/>
          </a:p>
          <a:p>
            <a:r>
              <a:rPr lang="en-US" sz="3600" dirty="0"/>
              <a:t>What could do to be an even more inclusive organization ?</a:t>
            </a:r>
          </a:p>
        </p:txBody>
      </p:sp>
    </p:spTree>
    <p:extLst>
      <p:ext uri="{BB962C8B-B14F-4D97-AF65-F5344CB8AC3E}">
        <p14:creationId xmlns:p14="http://schemas.microsoft.com/office/powerpoint/2010/main" val="27738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journal, accessoire, capture d’écran&#10;&#10;Description générée automatiquement">
            <a:extLst>
              <a:ext uri="{FF2B5EF4-FFF2-40B4-BE49-F238E27FC236}">
                <a16:creationId xmlns:a16="http://schemas.microsoft.com/office/drawing/2014/main" id="{8B90A9B7-55A2-FF7E-47DA-E6F1E7A52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7" y="103459"/>
            <a:ext cx="8604245" cy="66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13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ADDITIONAL MODULES </a:t>
            </a:r>
          </a:p>
        </p:txBody>
      </p:sp>
    </p:spTree>
    <p:extLst>
      <p:ext uri="{BB962C8B-B14F-4D97-AF65-F5344CB8AC3E}">
        <p14:creationId xmlns:p14="http://schemas.microsoft.com/office/powerpoint/2010/main" val="2522160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On-boarding process: </a:t>
            </a:r>
            <a:br>
              <a:rPr lang="en-US" b="1" dirty="0"/>
            </a:br>
            <a:r>
              <a:rPr lang="en-US" b="1" dirty="0"/>
              <a:t>Integrating a diverse 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670D-F647-44F4-BBE0-D91EB8D3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How can “work in a diverse context” be included to the onboarding process ?</a:t>
            </a:r>
          </a:p>
          <a:p>
            <a:endParaRPr lang="en-US" sz="3600" dirty="0"/>
          </a:p>
          <a:p>
            <a:r>
              <a:rPr lang="en-US" sz="3600" dirty="0"/>
              <a:t>What are your challenges you face to integration a new person ?</a:t>
            </a:r>
          </a:p>
        </p:txBody>
      </p:sp>
    </p:spTree>
    <p:extLst>
      <p:ext uri="{BB962C8B-B14F-4D97-AF65-F5344CB8AC3E}">
        <p14:creationId xmlns:p14="http://schemas.microsoft.com/office/powerpoint/2010/main" val="29274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Groups within the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670D-F647-44F4-BBE0-D91EB8D3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What are the groups within your organization ?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image do these groups have ? </a:t>
            </a:r>
          </a:p>
          <a:p>
            <a:endParaRPr lang="en-US" sz="3600" dirty="0"/>
          </a:p>
          <a:p>
            <a:r>
              <a:rPr lang="en-US" sz="3600" dirty="0"/>
              <a:t>Where do these groups meet ?</a:t>
            </a:r>
          </a:p>
        </p:txBody>
      </p:sp>
    </p:spTree>
    <p:extLst>
      <p:ext uri="{BB962C8B-B14F-4D97-AF65-F5344CB8AC3E}">
        <p14:creationId xmlns:p14="http://schemas.microsoft.com/office/powerpoint/2010/main" val="27277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9E89-7097-4C38-97F1-D75F351C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Subjective Mapping of the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670D-F647-44F4-BBE0-D91EB8D3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Who do you work with ? Which groups ?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are your needs and expectations from them ? </a:t>
            </a:r>
          </a:p>
          <a:p>
            <a:endParaRPr lang="en-US" sz="3600" dirty="0"/>
          </a:p>
          <a:p>
            <a:r>
              <a:rPr lang="en-US" sz="3600" dirty="0"/>
              <a:t>What image do you have of them ? What would you like to know ?</a:t>
            </a:r>
          </a:p>
        </p:txBody>
      </p:sp>
    </p:spTree>
    <p:extLst>
      <p:ext uri="{BB962C8B-B14F-4D97-AF65-F5344CB8AC3E}">
        <p14:creationId xmlns:p14="http://schemas.microsoft.com/office/powerpoint/2010/main" val="36812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21D2-D9E9-4585-8E52-E4F6E1BB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Working</a:t>
            </a:r>
            <a:r>
              <a:rPr lang="fr-FR" b="1" dirty="0"/>
              <a:t> in a </a:t>
            </a:r>
            <a:r>
              <a:rPr lang="fr-FR" b="1" dirty="0" err="1"/>
              <a:t>context</a:t>
            </a:r>
            <a:r>
              <a:rPr lang="fr-FR" b="1" dirty="0"/>
              <a:t> of high-</a:t>
            </a:r>
            <a:r>
              <a:rPr lang="fr-FR" b="1" dirty="0" err="1"/>
              <a:t>diversity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15792F-93EA-47F2-85DC-4041E01A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To you, what is diversity?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What does it mean to work in a diverse environment?</a:t>
            </a:r>
          </a:p>
        </p:txBody>
      </p:sp>
    </p:spTree>
    <p:extLst>
      <p:ext uri="{BB962C8B-B14F-4D97-AF65-F5344CB8AC3E}">
        <p14:creationId xmlns:p14="http://schemas.microsoft.com/office/powerpoint/2010/main" val="23184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21D2-D9E9-4585-8E52-E4F6E1BB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Working</a:t>
            </a:r>
            <a:r>
              <a:rPr lang="fr-FR" b="1" dirty="0"/>
              <a:t> in a </a:t>
            </a:r>
            <a:r>
              <a:rPr lang="fr-FR" b="1" dirty="0" err="1"/>
              <a:t>context</a:t>
            </a:r>
            <a:r>
              <a:rPr lang="fr-FR" b="1" dirty="0"/>
              <a:t> of </a:t>
            </a:r>
            <a:r>
              <a:rPr lang="fr-FR" b="1" dirty="0" err="1"/>
              <a:t>diversity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15792F-93EA-47F2-85DC-4041E01A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A situation that surprised you </a:t>
            </a:r>
          </a:p>
          <a:p>
            <a:endParaRPr lang="en-US" sz="3600" dirty="0"/>
          </a:p>
          <a:p>
            <a:r>
              <a:rPr lang="en-US" sz="3600" dirty="0"/>
              <a:t>Something you’ve learned from working in such an environment</a:t>
            </a:r>
          </a:p>
          <a:p>
            <a:endParaRPr lang="en-US" sz="3600" dirty="0"/>
          </a:p>
          <a:p>
            <a:r>
              <a:rPr lang="en-US" sz="3600" dirty="0"/>
              <a:t>A situation that led to tension / conflict  </a:t>
            </a:r>
          </a:p>
        </p:txBody>
      </p:sp>
    </p:spTree>
    <p:extLst>
      <p:ext uri="{BB962C8B-B14F-4D97-AF65-F5344CB8AC3E}">
        <p14:creationId xmlns:p14="http://schemas.microsoft.com/office/powerpoint/2010/main" val="8632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390A-6759-4111-BB51-D3E0E8C9E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s-IS" sz="13800" b="1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40440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AF38-3644-489B-8E46-8183F2BB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Diversity leads to the notion of Group belonging (social identity)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A447-8A07-44F9-8CE6-F7917C1EC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Diversity leads to Group belonging = “social identity”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dirty="0"/>
              <a:t>Groups create norms and habits that we call culture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763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AF38-3644-489B-8E46-8183F2BB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There are many types of cultures that meet at the workplace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A447-8A07-44F9-8CE6-F7917C1EC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Origins</a:t>
            </a:r>
          </a:p>
          <a:p>
            <a:r>
              <a:rPr lang="en-US" sz="3600" dirty="0"/>
              <a:t>Organizational / Company culture </a:t>
            </a:r>
          </a:p>
          <a:p>
            <a:r>
              <a:rPr lang="en-US" sz="3600" dirty="0"/>
              <a:t>Social culture / Classes</a:t>
            </a:r>
          </a:p>
          <a:p>
            <a:r>
              <a:rPr lang="en-US" sz="3600" dirty="0"/>
              <a:t>Jobs (“occupational culture”)</a:t>
            </a:r>
          </a:p>
          <a:p>
            <a:r>
              <a:rPr lang="en-US" sz="3600" dirty="0"/>
              <a:t>Places we live</a:t>
            </a:r>
          </a:p>
          <a:p>
            <a:pPr marL="0" indent="0">
              <a:buNone/>
            </a:pPr>
            <a:r>
              <a:rPr lang="en-US" sz="3600" dirty="0"/>
              <a:t>And many more…</a:t>
            </a:r>
          </a:p>
        </p:txBody>
      </p:sp>
    </p:spTree>
    <p:extLst>
      <p:ext uri="{BB962C8B-B14F-4D97-AF65-F5344CB8AC3E}">
        <p14:creationId xmlns:p14="http://schemas.microsoft.com/office/powerpoint/2010/main" val="20602882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1446</Words>
  <Application>Microsoft Office PowerPoint</Application>
  <PresentationFormat>Grand écran</PresentationFormat>
  <Paragraphs>235</Paragraphs>
  <Slides>46</Slides>
  <Notes>29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 (body)</vt:lpstr>
      <vt:lpstr>Calibri (body)</vt:lpstr>
      <vt:lpstr>Calibri Light</vt:lpstr>
      <vt:lpstr>Thème Office</vt:lpstr>
      <vt:lpstr>Diversity in Tourism </vt:lpstr>
      <vt:lpstr>Diversity training for tourism</vt:lpstr>
      <vt:lpstr>Working together well, as a group</vt:lpstr>
      <vt:lpstr>Who are you? - Discussions</vt:lpstr>
      <vt:lpstr>Working in a context of high-diversity </vt:lpstr>
      <vt:lpstr>Working in a context of diversity </vt:lpstr>
      <vt:lpstr>Présentation PowerPoint</vt:lpstr>
      <vt:lpstr>Diversity leads to the notion of Group belonging (social identity)</vt:lpstr>
      <vt:lpstr>There are many types of cultures that meet at the workplace </vt:lpstr>
      <vt:lpstr>What elements create a culture?</vt:lpstr>
      <vt:lpstr>Groups’ diversity</vt:lpstr>
      <vt:lpstr>Analyzing tensions</vt:lpstr>
      <vt:lpstr>Cultural elements at stakes at the workplace</vt:lpstr>
      <vt:lpstr>A focus on Communication styles</vt:lpstr>
      <vt:lpstr>A coding and encoding process</vt:lpstr>
      <vt:lpstr>Présentation PowerPoint</vt:lpstr>
      <vt:lpstr>Présentation PowerPoint</vt:lpstr>
      <vt:lpstr>Cultural components in communication</vt:lpstr>
      <vt:lpstr>Group work  - discussion</vt:lpstr>
      <vt:lpstr>LUNCH</vt:lpstr>
      <vt:lpstr>Diversity training  Day 2</vt:lpstr>
      <vt:lpstr>Thoughts from yesterday </vt:lpstr>
      <vt:lpstr>Identity / Identities</vt:lpstr>
      <vt:lpstr>Identity and identity circle exercise</vt:lpstr>
      <vt:lpstr>Discussions</vt:lpstr>
      <vt:lpstr>Questions</vt:lpstr>
      <vt:lpstr>Identity and identity circle exercise</vt:lpstr>
      <vt:lpstr>Identity circle</vt:lpstr>
      <vt:lpstr>Présentation PowerPoint</vt:lpstr>
      <vt:lpstr>Guessing game </vt:lpstr>
      <vt:lpstr>Categorizing  people </vt:lpstr>
      <vt:lpstr>Why group belonging and social identities ?</vt:lpstr>
      <vt:lpstr>Group belonging (social identity –ingroup/outgroup)</vt:lpstr>
      <vt:lpstr>Group belonging (social identity)</vt:lpstr>
      <vt:lpstr>https://www.youtube.com/watch?v=jD8tjhVO1Tc  </vt:lpstr>
      <vt:lpstr>Generalization, stereotypes &amp; discrimination</vt:lpstr>
      <vt:lpstr>Discrimination </vt:lpstr>
      <vt:lpstr>Notion of minority</vt:lpstr>
      <vt:lpstr>We are all in the same storm, but not in the same boat</vt:lpstr>
      <vt:lpstr>Group work / group discussion</vt:lpstr>
      <vt:lpstr>Group work / group discussion</vt:lpstr>
      <vt:lpstr>Présentation PowerPoint</vt:lpstr>
      <vt:lpstr>ADDITIONAL MODULES </vt:lpstr>
      <vt:lpstr>On-boarding process:  Integrating a diverse team </vt:lpstr>
      <vt:lpstr>Groups within the organization</vt:lpstr>
      <vt:lpstr>Subjective Mapping of the organization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 training</dc:title>
  <dc:creator>Simon</dc:creator>
  <cp:lastModifiedBy>Simon</cp:lastModifiedBy>
  <cp:revision>20</cp:revision>
  <dcterms:created xsi:type="dcterms:W3CDTF">2023-01-12T11:17:17Z</dcterms:created>
  <dcterms:modified xsi:type="dcterms:W3CDTF">2023-04-07T15:24:51Z</dcterms:modified>
</cp:coreProperties>
</file>